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4" r:id="rId2"/>
    <p:sldId id="295" r:id="rId3"/>
    <p:sldId id="262" r:id="rId4"/>
    <p:sldId id="263" r:id="rId5"/>
    <p:sldId id="264" r:id="rId6"/>
    <p:sldId id="265" r:id="rId7"/>
    <p:sldId id="266" r:id="rId8"/>
    <p:sldId id="267" r:id="rId9"/>
    <p:sldId id="299" r:id="rId10"/>
    <p:sldId id="296" r:id="rId11"/>
    <p:sldId id="297" r:id="rId12"/>
    <p:sldId id="29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8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D12B8-E4A9-564D-B480-E8FB95889C8D}" type="datetimeFigureOut">
              <a:rPr lang="en-US" smtClean="0"/>
              <a:t>5/2/20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8D08-AC22-154D-8ADC-503F6BDA360A}" type="slidenum">
              <a:rPr lang="en-US" smtClean="0"/>
              <a:t>‹#›</a:t>
            </a:fld>
            <a:endParaRPr lang="en-US"/>
          </a:p>
        </p:txBody>
      </p:sp>
    </p:spTree>
    <p:extLst>
      <p:ext uri="{BB962C8B-B14F-4D97-AF65-F5344CB8AC3E}">
        <p14:creationId xmlns:p14="http://schemas.microsoft.com/office/powerpoint/2010/main" val="794127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15B00-160E-2B48-AC16-0B0025A6F695}" type="slidenum">
              <a:rPr lang="en-US" sz="1200">
                <a:latin typeface="Calibri" charset="0"/>
              </a:rPr>
              <a:pPr eaLnBrk="1" hangingPunct="1"/>
              <a:t>3</a:t>
            </a:fld>
            <a:endParaRPr lang="en-US" sz="1200">
              <a:latin typeface="Calibri" charset="0"/>
            </a:endParaRPr>
          </a:p>
        </p:txBody>
      </p:sp>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In 1848, James W. Marshall and John A. Sutter, two businessmen operating a mill in California, made a startling discovery. While on the job at his sawmill, Marshall discovered gold in the channel below. Listen to this clip to learn more about the gold discovery.</a:t>
            </a:r>
          </a:p>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1849</a:t>
            </a:r>
            <a:r>
              <a:rPr lang="en-US" baseline="0" dirty="0" smtClean="0"/>
              <a:t> gold rush causes rapid growth in population and economic activity</a:t>
            </a:r>
          </a:p>
          <a:p>
            <a:r>
              <a:rPr lang="en-US" baseline="0" dirty="0" smtClean="0"/>
              <a:t>Need for more effective government</a:t>
            </a:r>
          </a:p>
          <a:p>
            <a:r>
              <a:rPr lang="en-US" baseline="0" dirty="0" smtClean="0"/>
              <a:t>Writing of a state constitution</a:t>
            </a:r>
          </a:p>
          <a:p>
            <a:r>
              <a:rPr lang="en-US" baseline="0" dirty="0" smtClean="0"/>
              <a:t>California becomes a state in 1850</a:t>
            </a:r>
          </a:p>
          <a:p>
            <a:r>
              <a:rPr lang="en-US" baseline="0" dirty="0" smtClean="0"/>
              <a:t>Utah settled by the Mormons and territory gained by U.S. after the war </a:t>
            </a:r>
            <a:r>
              <a:rPr lang="en-US" baseline="0" smtClean="0"/>
              <a:t>with Mexico</a:t>
            </a:r>
            <a:endParaRPr lang="en-US" dirty="0"/>
          </a:p>
        </p:txBody>
      </p:sp>
      <p:sp>
        <p:nvSpPr>
          <p:cNvPr id="4" name="Slide Number Placeholder 3"/>
          <p:cNvSpPr>
            <a:spLocks noGrp="1"/>
          </p:cNvSpPr>
          <p:nvPr>
            <p:ph type="sldNum" sz="quarter" idx="10"/>
          </p:nvPr>
        </p:nvSpPr>
        <p:spPr/>
        <p:txBody>
          <a:bodyPr/>
          <a:lstStyle/>
          <a:p>
            <a:fld id="{CDCF8D08-AC22-154D-8ADC-503F6BDA360A}" type="slidenum">
              <a:rPr lang="en-US" smtClean="0"/>
              <a:t>12</a:t>
            </a:fld>
            <a:endParaRPr lang="en-US"/>
          </a:p>
        </p:txBody>
      </p:sp>
    </p:spTree>
    <p:extLst>
      <p:ext uri="{BB962C8B-B14F-4D97-AF65-F5344CB8AC3E}">
        <p14:creationId xmlns:p14="http://schemas.microsoft.com/office/powerpoint/2010/main" val="128104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C7DBE1-C001-8B42-8628-9DF42092F8CC}" type="slidenum">
              <a:rPr lang="en-US" sz="1200">
                <a:latin typeface="Calibri" charset="0"/>
              </a:rPr>
              <a:pPr eaLnBrk="1" hangingPunct="1"/>
              <a:t>4</a:t>
            </a:fld>
            <a:endParaRPr lang="en-US" sz="1200">
              <a:latin typeface="Calibri" charset="0"/>
            </a:endParaRPr>
          </a:p>
        </p:txBody>
      </p:sp>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John Sutter describes his reaction to his partner</a:t>
            </a:r>
            <a:r>
              <a:rPr lang="ja-JP" altLang="en-US">
                <a:latin typeface="Arial" charset="0"/>
              </a:rPr>
              <a:t>’</a:t>
            </a:r>
            <a:r>
              <a:rPr lang="en-US" altLang="ja-JP">
                <a:latin typeface="Arial" charset="0"/>
              </a:rPr>
              <a:t>s gold discovery: </a:t>
            </a:r>
            <a:r>
              <a:rPr lang="ja-JP" altLang="en-US">
                <a:latin typeface="Arial" charset="0"/>
              </a:rPr>
              <a:t>“</a:t>
            </a:r>
            <a:r>
              <a:rPr lang="en-US" altLang="ja-JP">
                <a:latin typeface="Arial" charset="0"/>
              </a:rPr>
              <a:t>It was a rainy afternoon when Mr. Marshall arrived at my office in the Fort, very wet. I was somewhat surprised to see him, as he was down a few days previous; and then, I sent up to Coloma a number of teams with provisions, mill irons, etc. He told me then that he had some important and interesting news which he wished to communicate secretly to me, and wished me to go with him to a place where we should not be disturbed, and where no listeners could come and hear what we had to say. I went with him to my private rooms; he requested me to lock the door; I complied, but I told him at the same time that nobody was in the house except the clerk, who was in his office in a different part of the house; after requesting of me something which he wanted, which my servants brought and then left the room, I forgot to lock the doors, and it happened that the door was opened by the clerk just at the moment when Marshall took a rag from his pocket, showing me the yellow metal.</a:t>
            </a:r>
            <a:r>
              <a:rPr lang="ja-JP" altLang="en-US">
                <a:latin typeface="Arial" charset="0"/>
              </a:rPr>
              <a:t>”</a:t>
            </a:r>
            <a:endParaRPr lang="en-US" altLang="ja-JP">
              <a:latin typeface="Arial" charset="0"/>
            </a:endParaRPr>
          </a:p>
          <a:p>
            <a:pPr eaLnBrk="1" hangingPunct="1">
              <a:spcBef>
                <a:spcPct val="0"/>
              </a:spcBef>
            </a:pPr>
            <a:endParaRPr lang="en-US"/>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4EEB93-FE71-EE4A-A84E-0B091CAAF9D7}" type="slidenum">
              <a:rPr lang="en-US" sz="1200">
                <a:latin typeface="Calibri" charset="0"/>
              </a:rPr>
              <a:pPr eaLnBrk="1" hangingPunct="1"/>
              <a:t>5</a:t>
            </a:fld>
            <a:endParaRPr lang="en-US" sz="1200">
              <a:latin typeface="Calibri" charset="0"/>
            </a:endParaRPr>
          </a:p>
        </p:txBody>
      </p:sp>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Marshall and Sutter wanted to keep their discovery of gold a secret. They feared that if it became known that there was gold to be found in the area, chaos would break loose. Thousands of people would flock to San Francisco in search of riches—disrupting their plans to develop ranches, mills, and other enterprises in the area.</a:t>
            </a:r>
            <a:endParaRPr lang="en-US" i="1"/>
          </a:p>
          <a:p>
            <a:pPr eaLnBrk="1" hangingPunct="1">
              <a:spcBef>
                <a:spcPct val="0"/>
              </a:spcBef>
            </a:pPr>
            <a:endParaRPr lang="en-US"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142083-1D8F-2D40-ADCC-8B419499BB11}" type="slidenum">
              <a:rPr lang="en-US" sz="1200">
                <a:latin typeface="Calibri" charset="0"/>
              </a:rPr>
              <a:pPr eaLnBrk="1" hangingPunct="1"/>
              <a:t>6</a:t>
            </a:fld>
            <a:endParaRPr lang="en-US" sz="1200">
              <a:latin typeface="Calibri" charset="0"/>
            </a:endParaRPr>
          </a:p>
        </p:txBody>
      </p:sp>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Somehow word of gold in California got out. (Nobody knows if the clerk mentioned in Sutter</a:t>
            </a:r>
            <a:r>
              <a:rPr lang="ja-JP" altLang="en-US">
                <a:latin typeface="Arial" charset="0"/>
              </a:rPr>
              <a:t>’</a:t>
            </a:r>
            <a:r>
              <a:rPr lang="en-US" altLang="ja-JP">
                <a:latin typeface="Arial" charset="0"/>
              </a:rPr>
              <a:t>s diary was responsible or not.) Sam Brannan, a clever opportunist, became a very wealthy man during the ensuing gold rush and he didn</a:t>
            </a:r>
            <a:r>
              <a:rPr lang="ja-JP" altLang="en-US">
                <a:latin typeface="Arial" charset="0"/>
              </a:rPr>
              <a:t>’</a:t>
            </a:r>
            <a:r>
              <a:rPr lang="en-US" altLang="ja-JP">
                <a:latin typeface="Arial" charset="0"/>
              </a:rPr>
              <a:t>t find any gold. Brannan bought up all of the mining equipment in San Francisco and then ran through the streets of town with a jar full of gold dust, shouting </a:t>
            </a:r>
            <a:r>
              <a:rPr lang="ja-JP" altLang="en-US">
                <a:latin typeface="Arial" charset="0"/>
              </a:rPr>
              <a:t>“</a:t>
            </a:r>
            <a:r>
              <a:rPr lang="en-US" altLang="ja-JP">
                <a:latin typeface="Arial" charset="0"/>
              </a:rPr>
              <a:t>Gold!  Gold from the American river!</a:t>
            </a:r>
            <a:r>
              <a:rPr lang="ja-JP" altLang="en-US">
                <a:latin typeface="Arial" charset="0"/>
              </a:rPr>
              <a:t>”</a:t>
            </a:r>
            <a:r>
              <a:rPr lang="en-US" altLang="ja-JP">
                <a:latin typeface="Arial" charset="0"/>
              </a:rPr>
              <a:t> Brannan became the gold rush</a:t>
            </a:r>
            <a:r>
              <a:rPr lang="ja-JP" altLang="en-US">
                <a:latin typeface="Arial" charset="0"/>
              </a:rPr>
              <a:t>’</a:t>
            </a:r>
            <a:r>
              <a:rPr lang="en-US" altLang="ja-JP">
                <a:latin typeface="Arial" charset="0"/>
              </a:rPr>
              <a:t>s first millionaire by selling mining supplies to prospectors.</a:t>
            </a:r>
          </a:p>
          <a:p>
            <a:pPr eaLnBrk="1" hangingPunct="1">
              <a:spcBef>
                <a:spcPct val="0"/>
              </a:spcBef>
            </a:pPr>
            <a:endParaRPr lang="en-US"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FAE36-B739-3648-8B7C-27224CF15A95}" type="slidenum">
              <a:rPr lang="en-US" sz="1200">
                <a:latin typeface="Calibri" charset="0"/>
              </a:rPr>
              <a:pPr eaLnBrk="1" hangingPunct="1"/>
              <a:t>7</a:t>
            </a:fld>
            <a:endParaRPr lang="en-US" sz="1200">
              <a:latin typeface="Calibri" charset="0"/>
            </a:endParaRPr>
          </a:p>
        </p:txBody>
      </p:sp>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In 1849, California experienced a </a:t>
            </a:r>
            <a:r>
              <a:rPr lang="ja-JP" altLang="en-US">
                <a:latin typeface="Arial" charset="0"/>
              </a:rPr>
              <a:t>“</a:t>
            </a:r>
            <a:r>
              <a:rPr lang="en-US" altLang="ja-JP">
                <a:latin typeface="Arial" charset="0"/>
              </a:rPr>
              <a:t>rush</a:t>
            </a:r>
            <a:r>
              <a:rPr lang="ja-JP" altLang="en-US">
                <a:latin typeface="Arial" charset="0"/>
              </a:rPr>
              <a:t>”</a:t>
            </a:r>
            <a:r>
              <a:rPr lang="en-US" altLang="ja-JP">
                <a:latin typeface="Arial" charset="0"/>
              </a:rPr>
              <a:t> of prospectors in search of gold. Nobody knows exactly how many people went to California during this time, but estimates range from 80,000 to 300,000 individuals. </a:t>
            </a:r>
          </a:p>
          <a:p>
            <a:pPr eaLnBrk="1" hangingPunct="1">
              <a:spcBef>
                <a:spcPct val="0"/>
              </a:spcBef>
            </a:pPr>
            <a:endParaRPr lang="en-US"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23BE0D-BE02-1145-A77A-6A1B6E673C9E}" type="slidenum">
              <a:rPr lang="en-US" sz="1200">
                <a:latin typeface="Calibri" charset="0"/>
              </a:rPr>
              <a:pPr eaLnBrk="1" hangingPunct="1"/>
              <a:t>8</a:t>
            </a:fld>
            <a:endParaRPr lang="en-US" sz="1200">
              <a:latin typeface="Calibri" charset="0"/>
            </a:endParaRPr>
          </a:p>
        </p:txBody>
      </p:sp>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Gold seekers that went to California in the summer of 1849 became collectively known as </a:t>
            </a:r>
            <a:r>
              <a:rPr lang="ja-JP" altLang="en-US">
                <a:latin typeface="Arial" charset="0"/>
              </a:rPr>
              <a:t>“</a:t>
            </a:r>
            <a:r>
              <a:rPr lang="en-US" altLang="ja-JP">
                <a:latin typeface="Arial" charset="0"/>
              </a:rPr>
              <a:t>forty-niners.</a:t>
            </a:r>
            <a:r>
              <a:rPr lang="ja-JP" altLang="en-US">
                <a:latin typeface="Arial" charset="0"/>
              </a:rPr>
              <a:t>”</a:t>
            </a:r>
            <a:r>
              <a:rPr lang="en-US" altLang="ja-JP">
                <a:latin typeface="Arial" charset="0"/>
              </a:rPr>
              <a:t> They migrated to California from all over the world—from places as diverse as Latin America, Europe, Australia, and Asia—bringing a multicultural flavor to California. The massive amount of gold discovered during this time is worth billions in today</a:t>
            </a:r>
            <a:r>
              <a:rPr lang="ja-JP" altLang="en-US">
                <a:latin typeface="Arial" charset="0"/>
              </a:rPr>
              <a:t>’</a:t>
            </a:r>
            <a:r>
              <a:rPr lang="en-US" altLang="ja-JP">
                <a:latin typeface="Arial" charset="0"/>
              </a:rPr>
              <a:t>s U.S. dollars.</a:t>
            </a:r>
            <a:endParaRPr lang="en-US" altLang="ja-JP">
              <a:latin typeface="Times New Roman" charset="0"/>
            </a:endParaRPr>
          </a:p>
          <a:p>
            <a:pPr eaLnBrk="1" hangingPunct="1"/>
            <a:endParaRPr lang="en-US"/>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23BE0D-BE02-1145-A77A-6A1B6E673C9E}" type="slidenum">
              <a:rPr lang="en-US" sz="1200">
                <a:latin typeface="Calibri" charset="0"/>
              </a:rPr>
              <a:pPr eaLnBrk="1" hangingPunct="1"/>
              <a:t>9</a:t>
            </a:fld>
            <a:endParaRPr lang="en-US" sz="1200">
              <a:latin typeface="Calibri" charset="0"/>
            </a:endParaRPr>
          </a:p>
        </p:txBody>
      </p:sp>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Gold seekers that went to California in the summer of 1849 became collectively known as </a:t>
            </a:r>
            <a:r>
              <a:rPr lang="ja-JP" altLang="en-US">
                <a:latin typeface="Arial" charset="0"/>
              </a:rPr>
              <a:t>“</a:t>
            </a:r>
            <a:r>
              <a:rPr lang="en-US" altLang="ja-JP">
                <a:latin typeface="Arial" charset="0"/>
              </a:rPr>
              <a:t>forty-niners.</a:t>
            </a:r>
            <a:r>
              <a:rPr lang="ja-JP" altLang="en-US">
                <a:latin typeface="Arial" charset="0"/>
              </a:rPr>
              <a:t>”</a:t>
            </a:r>
            <a:r>
              <a:rPr lang="en-US" altLang="ja-JP">
                <a:latin typeface="Arial" charset="0"/>
              </a:rPr>
              <a:t> They migrated to California from all over the world—from places as diverse as Latin America, Europe, Australia, and Asia—bringing a multicultural flavor to California. The massive amount of gold discovered during this time is worth billions in today</a:t>
            </a:r>
            <a:r>
              <a:rPr lang="ja-JP" altLang="en-US">
                <a:latin typeface="Arial" charset="0"/>
              </a:rPr>
              <a:t>’</a:t>
            </a:r>
            <a:r>
              <a:rPr lang="en-US" altLang="ja-JP">
                <a:latin typeface="Arial" charset="0"/>
              </a:rPr>
              <a:t>s U.S. dollars.</a:t>
            </a:r>
            <a:endParaRPr lang="en-US" altLang="ja-JP">
              <a:latin typeface="Times New Roman" charset="0"/>
            </a:endParaRPr>
          </a:p>
          <a:p>
            <a:pPr eaLnBrk="1" hangingPunct="1"/>
            <a:endParaRPr lang="en-US"/>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of Mormon—Smith</a:t>
            </a:r>
            <a:r>
              <a:rPr lang="en-US" baseline="0" dirty="0" smtClean="0"/>
              <a:t> said it was the translation of words written on golden plates he had received from an angel. </a:t>
            </a:r>
          </a:p>
          <a:p>
            <a:r>
              <a:rPr lang="en-US" baseline="0" dirty="0" smtClean="0"/>
              <a:t>The continued story of Jesus visiting the Native Americans in the New World after his resurrection. </a:t>
            </a:r>
            <a:endParaRPr lang="en-US" dirty="0"/>
          </a:p>
        </p:txBody>
      </p:sp>
      <p:sp>
        <p:nvSpPr>
          <p:cNvPr id="4" name="Slide Number Placeholder 3"/>
          <p:cNvSpPr>
            <a:spLocks noGrp="1"/>
          </p:cNvSpPr>
          <p:nvPr>
            <p:ph type="sldNum" sz="quarter" idx="10"/>
          </p:nvPr>
        </p:nvSpPr>
        <p:spPr/>
        <p:txBody>
          <a:bodyPr/>
          <a:lstStyle/>
          <a:p>
            <a:fld id="{CDCF8D08-AC22-154D-8ADC-503F6BDA360A}" type="slidenum">
              <a:rPr lang="en-US" smtClean="0"/>
              <a:t>10</a:t>
            </a:fld>
            <a:endParaRPr lang="en-US"/>
          </a:p>
        </p:txBody>
      </p:sp>
    </p:spTree>
    <p:extLst>
      <p:ext uri="{BB962C8B-B14F-4D97-AF65-F5344CB8AC3E}">
        <p14:creationId xmlns:p14="http://schemas.microsoft.com/office/powerpoint/2010/main" val="11668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BYU—Brigham</a:t>
            </a:r>
            <a:r>
              <a:rPr lang="en-US" baseline="0" dirty="0" smtClean="0"/>
              <a:t> Young University</a:t>
            </a:r>
            <a:endParaRPr lang="en-US" dirty="0"/>
          </a:p>
        </p:txBody>
      </p:sp>
      <p:sp>
        <p:nvSpPr>
          <p:cNvPr id="4" name="Slide Number Placeholder 3"/>
          <p:cNvSpPr>
            <a:spLocks noGrp="1"/>
          </p:cNvSpPr>
          <p:nvPr>
            <p:ph type="sldNum" sz="quarter" idx="10"/>
          </p:nvPr>
        </p:nvSpPr>
        <p:spPr/>
        <p:txBody>
          <a:bodyPr/>
          <a:lstStyle/>
          <a:p>
            <a:fld id="{CDCF8D08-AC22-154D-8ADC-503F6BDA360A}" type="slidenum">
              <a:rPr lang="en-US" smtClean="0"/>
              <a:t>11</a:t>
            </a:fld>
            <a:endParaRPr lang="en-US"/>
          </a:p>
        </p:txBody>
      </p:sp>
    </p:spTree>
    <p:extLst>
      <p:ext uri="{BB962C8B-B14F-4D97-AF65-F5344CB8AC3E}">
        <p14:creationId xmlns:p14="http://schemas.microsoft.com/office/powerpoint/2010/main" val="11668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F8B2BC-CDF0-534C-A233-137AE05EC4AD}"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73485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8B2BC-CDF0-534C-A233-137AE05EC4AD}"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129945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8B2BC-CDF0-534C-A233-137AE05EC4AD}"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97310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8B2BC-CDF0-534C-A233-137AE05EC4AD}"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82916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8B2BC-CDF0-534C-A233-137AE05EC4AD}" type="datetimeFigureOut">
              <a:rPr lang="en-US" smtClean="0"/>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275570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F8B2BC-CDF0-534C-A233-137AE05EC4AD}" type="datetimeFigureOut">
              <a:rPr lang="en-US" smtClean="0"/>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153462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F8B2BC-CDF0-534C-A233-137AE05EC4AD}" type="datetimeFigureOut">
              <a:rPr lang="en-US" smtClean="0"/>
              <a:t>5/2/20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279527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8B2BC-CDF0-534C-A233-137AE05EC4AD}" type="datetimeFigureOut">
              <a:rPr lang="en-US" smtClean="0"/>
              <a:t>5/2/20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115641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8B2BC-CDF0-534C-A233-137AE05EC4AD}" type="datetimeFigureOut">
              <a:rPr lang="en-US" smtClean="0"/>
              <a:t>5/2/20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231038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8B2BC-CDF0-534C-A233-137AE05EC4AD}" type="datetimeFigureOut">
              <a:rPr lang="en-US" smtClean="0"/>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189409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8B2BC-CDF0-534C-A233-137AE05EC4AD}" type="datetimeFigureOut">
              <a:rPr lang="en-US" smtClean="0"/>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F53E6-C13B-0A48-B5E8-A3917F32FE68}" type="slidenum">
              <a:rPr lang="en-US" smtClean="0"/>
              <a:t>‹#›</a:t>
            </a:fld>
            <a:endParaRPr lang="en-US"/>
          </a:p>
        </p:txBody>
      </p:sp>
    </p:spTree>
    <p:extLst>
      <p:ext uri="{BB962C8B-B14F-4D97-AF65-F5344CB8AC3E}">
        <p14:creationId xmlns:p14="http://schemas.microsoft.com/office/powerpoint/2010/main" val="2677430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8B2BC-CDF0-534C-A233-137AE05EC4AD}" type="datetimeFigureOut">
              <a:rPr lang="en-US" smtClean="0"/>
              <a:t>5/2/20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F53E6-C13B-0A48-B5E8-A3917F32FE68}" type="slidenum">
              <a:rPr lang="en-US" smtClean="0"/>
              <a:t>‹#›</a:t>
            </a:fld>
            <a:endParaRPr lang="en-US"/>
          </a:p>
        </p:txBody>
      </p:sp>
    </p:spTree>
    <p:extLst>
      <p:ext uri="{BB962C8B-B14F-4D97-AF65-F5344CB8AC3E}">
        <p14:creationId xmlns:p14="http://schemas.microsoft.com/office/powerpoint/2010/main" val="165054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microsoft.com/office/2007/relationships/media" Target="file://localhost/Users/jthomas/Desktop/2014-2015/Social%20Studies/WestWard%20Ho/Slide39_WestwardHo.mp3" TargetMode="External"/><Relationship Id="rId2" Type="http://schemas.openxmlformats.org/officeDocument/2006/relationships/audio" Target="file://localhost/Users/jthomas/Desktop/2014-2015/Social%20Studies/WestWard%20Ho/Slide39_WestwardHo.mp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4800" b="1" dirty="0" smtClean="0"/>
              <a:t>Section 4: California and Utah</a:t>
            </a:r>
            <a:endParaRPr lang="en-US" sz="4800" b="1" dirty="0"/>
          </a:p>
        </p:txBody>
      </p:sp>
      <p:sp>
        <p:nvSpPr>
          <p:cNvPr id="3" name="Subtitle 2"/>
          <p:cNvSpPr>
            <a:spLocks noGrp="1"/>
          </p:cNvSpPr>
          <p:nvPr>
            <p:ph type="subTitle" idx="1"/>
          </p:nvPr>
        </p:nvSpPr>
        <p:spPr>
          <a:xfrm>
            <a:off x="1371600" y="3399367"/>
            <a:ext cx="6400800" cy="1752600"/>
          </a:xfrm>
        </p:spPr>
        <p:txBody>
          <a:bodyPr>
            <a:normAutofit/>
          </a:bodyPr>
          <a:lstStyle/>
          <a:p>
            <a:r>
              <a:rPr lang="en-US" sz="3500" i="1" dirty="0" smtClean="0">
                <a:solidFill>
                  <a:schemeClr val="tx1"/>
                </a:solidFill>
              </a:rPr>
              <a:t>The American Journey</a:t>
            </a:r>
            <a:r>
              <a:rPr lang="en-US" sz="3500" dirty="0" smtClean="0">
                <a:solidFill>
                  <a:schemeClr val="tx1"/>
                </a:solidFill>
              </a:rPr>
              <a:t> Pages 378-382</a:t>
            </a:r>
            <a:endParaRPr lang="en-US" sz="3500" dirty="0">
              <a:solidFill>
                <a:schemeClr val="tx1"/>
              </a:solidFill>
            </a:endParaRPr>
          </a:p>
        </p:txBody>
      </p:sp>
    </p:spTree>
    <p:extLst>
      <p:ext uri="{BB962C8B-B14F-4D97-AF65-F5344CB8AC3E}">
        <p14:creationId xmlns:p14="http://schemas.microsoft.com/office/powerpoint/2010/main" val="31951867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and the Mormons</a:t>
            </a:r>
            <a:endParaRPr lang="en-US" dirty="0"/>
          </a:p>
        </p:txBody>
      </p:sp>
      <p:sp>
        <p:nvSpPr>
          <p:cNvPr id="3" name="Content Placeholder 2"/>
          <p:cNvSpPr>
            <a:spLocks noGrp="1"/>
          </p:cNvSpPr>
          <p:nvPr>
            <p:ph idx="1"/>
          </p:nvPr>
        </p:nvSpPr>
        <p:spPr/>
        <p:txBody>
          <a:bodyPr/>
          <a:lstStyle/>
          <a:p>
            <a:pPr marL="0" indent="0">
              <a:buNone/>
            </a:pPr>
            <a:r>
              <a:rPr lang="en-US" dirty="0" smtClean="0"/>
              <a:t>Church of Jesus Christ of Latter-Day Saints</a:t>
            </a:r>
          </a:p>
          <a:p>
            <a:r>
              <a:rPr lang="en-US" dirty="0" smtClean="0"/>
              <a:t>Founded by Joseph Smith in 1830</a:t>
            </a:r>
          </a:p>
          <a:p>
            <a:r>
              <a:rPr lang="en-US" dirty="0" smtClean="0"/>
              <a:t>Published </a:t>
            </a:r>
            <a:r>
              <a:rPr lang="en-US" i="1" dirty="0" smtClean="0"/>
              <a:t>Book of Mormon</a:t>
            </a:r>
          </a:p>
          <a:p>
            <a:r>
              <a:rPr lang="en-US" dirty="0" smtClean="0"/>
              <a:t>Property held in common</a:t>
            </a:r>
          </a:p>
          <a:p>
            <a:r>
              <a:rPr lang="en-US" dirty="0" smtClean="0"/>
              <a:t>Polygamy</a:t>
            </a:r>
          </a:p>
          <a:p>
            <a:r>
              <a:rPr lang="en-US" dirty="0" smtClean="0"/>
              <a:t>Move from New York to Illinois</a:t>
            </a:r>
          </a:p>
          <a:p>
            <a:r>
              <a:rPr lang="en-US" dirty="0" smtClean="0"/>
              <a:t>Smith killed by a mob</a:t>
            </a:r>
            <a:endParaRPr lang="en-US" dirty="0"/>
          </a:p>
        </p:txBody>
      </p:sp>
      <p:pic>
        <p:nvPicPr>
          <p:cNvPr id="4" name="Picture 3" descr="joseph-smith-phot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20" y="2387600"/>
            <a:ext cx="2125980" cy="2834640"/>
          </a:xfrm>
          <a:prstGeom prst="rect">
            <a:avLst/>
          </a:prstGeom>
        </p:spPr>
      </p:pic>
    </p:spTree>
    <p:extLst>
      <p:ext uri="{BB962C8B-B14F-4D97-AF65-F5344CB8AC3E}">
        <p14:creationId xmlns:p14="http://schemas.microsoft.com/office/powerpoint/2010/main" val="780992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and the Mormons</a:t>
            </a:r>
            <a:endParaRPr lang="en-US" dirty="0"/>
          </a:p>
        </p:txBody>
      </p:sp>
      <p:sp>
        <p:nvSpPr>
          <p:cNvPr id="3" name="Content Placeholder 2"/>
          <p:cNvSpPr>
            <a:spLocks noGrp="1"/>
          </p:cNvSpPr>
          <p:nvPr>
            <p:ph idx="1"/>
          </p:nvPr>
        </p:nvSpPr>
        <p:spPr>
          <a:xfrm>
            <a:off x="457200" y="1600200"/>
            <a:ext cx="5469467" cy="4525963"/>
          </a:xfrm>
        </p:spPr>
        <p:txBody>
          <a:bodyPr>
            <a:normAutofit lnSpcReduction="10000"/>
          </a:bodyPr>
          <a:lstStyle/>
          <a:p>
            <a:r>
              <a:rPr lang="en-US" dirty="0" smtClean="0"/>
              <a:t>Brigham Young takes over as leader.</a:t>
            </a:r>
          </a:p>
          <a:p>
            <a:r>
              <a:rPr lang="en-US" dirty="0" smtClean="0"/>
              <a:t>Moves the Mormons to the Great Salt Lake area of </a:t>
            </a:r>
            <a:r>
              <a:rPr lang="en-US" dirty="0" smtClean="0"/>
              <a:t>Utah, </a:t>
            </a:r>
            <a:r>
              <a:rPr lang="en-US" smtClean="0"/>
              <a:t>fleeing persecution</a:t>
            </a:r>
            <a:endParaRPr lang="en-US" dirty="0" smtClean="0"/>
          </a:p>
          <a:p>
            <a:r>
              <a:rPr lang="en-US" dirty="0" smtClean="0"/>
              <a:t>Conflicts with federal officials about being incorporated into the US</a:t>
            </a:r>
          </a:p>
          <a:p>
            <a:r>
              <a:rPr lang="en-US" dirty="0" smtClean="0"/>
              <a:t>Utah becomes a state in 1896</a:t>
            </a:r>
            <a:endParaRPr lang="en-US" dirty="0"/>
          </a:p>
        </p:txBody>
      </p:sp>
      <p:pic>
        <p:nvPicPr>
          <p:cNvPr id="4" name="Picture 3" descr="BrighamYou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67" y="1600200"/>
            <a:ext cx="3155338" cy="3098800"/>
          </a:xfrm>
          <a:prstGeom prst="rect">
            <a:avLst/>
          </a:prstGeom>
        </p:spPr>
      </p:pic>
    </p:spTree>
    <p:extLst>
      <p:ext uri="{BB962C8B-B14F-4D97-AF65-F5344CB8AC3E}">
        <p14:creationId xmlns:p14="http://schemas.microsoft.com/office/powerpoint/2010/main" val="2364781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What factors affected the settlement of California and Utah in the West?</a:t>
            </a:r>
            <a:endParaRPr lang="en-US" sz="4400" dirty="0"/>
          </a:p>
        </p:txBody>
      </p:sp>
    </p:spTree>
    <p:extLst>
      <p:ext uri="{BB962C8B-B14F-4D97-AF65-F5344CB8AC3E}">
        <p14:creationId xmlns:p14="http://schemas.microsoft.com/office/powerpoint/2010/main" val="391768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What factors affected the settlement of California and Utah in the West?</a:t>
            </a:r>
            <a:endParaRPr lang="en-US" sz="4400" dirty="0"/>
          </a:p>
        </p:txBody>
      </p:sp>
    </p:spTree>
    <p:extLst>
      <p:ext uri="{BB962C8B-B14F-4D97-AF65-F5344CB8AC3E}">
        <p14:creationId xmlns:p14="http://schemas.microsoft.com/office/powerpoint/2010/main" val="2326039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pPr>
              <a:defRPr/>
            </a:pPr>
            <a:r>
              <a:rPr lang="en-US" smtClean="0"/>
              <a:t>Sutter</a:t>
            </a:r>
            <a:r>
              <a:rPr lang="ja-JP" altLang="en-US" smtClean="0"/>
              <a:t>’</a:t>
            </a:r>
            <a:r>
              <a:rPr lang="en-US" smtClean="0"/>
              <a:t>s Sawmill</a:t>
            </a:r>
          </a:p>
        </p:txBody>
      </p:sp>
      <p:sp>
        <p:nvSpPr>
          <p:cNvPr id="82947" name="Rectangle 3"/>
          <p:cNvSpPr>
            <a:spLocks noGrp="1"/>
          </p:cNvSpPr>
          <p:nvPr>
            <p:ph type="body" idx="1"/>
          </p:nvPr>
        </p:nvSpPr>
        <p:spPr>
          <a:xfrm>
            <a:off x="457200" y="1134533"/>
            <a:ext cx="8229600" cy="4525963"/>
          </a:xfrm>
        </p:spPr>
        <p:txBody>
          <a:bodyPr/>
          <a:lstStyle/>
          <a:p>
            <a:pPr>
              <a:defRPr/>
            </a:pPr>
            <a:r>
              <a:rPr lang="en-US" dirty="0" smtClean="0"/>
              <a:t>Marshall and Sutter operated a mill </a:t>
            </a:r>
          </a:p>
          <a:p>
            <a:pPr>
              <a:defRPr/>
            </a:pPr>
            <a:r>
              <a:rPr lang="en-US" dirty="0" smtClean="0"/>
              <a:t>Marshall discovered gold</a:t>
            </a:r>
          </a:p>
        </p:txBody>
      </p:sp>
      <p:sp>
        <p:nvSpPr>
          <p:cNvPr id="82948" name="TextBox 4"/>
          <p:cNvSpPr txBox="1">
            <a:spLocks noChangeArrowheads="1"/>
          </p:cNvSpPr>
          <p:nvPr/>
        </p:nvSpPr>
        <p:spPr bwMode="auto">
          <a:xfrm>
            <a:off x="4995863" y="5957888"/>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latin typeface="Times New Roman" charset="0"/>
              </a:rPr>
              <a:t>John A. Sutter</a:t>
            </a:r>
            <a:endParaRPr lang="en-US" sz="1600" b="1">
              <a:latin typeface="Times New Roman" charset="0"/>
            </a:endParaRPr>
          </a:p>
        </p:txBody>
      </p:sp>
      <p:sp>
        <p:nvSpPr>
          <p:cNvPr id="82949" name="TextBox 4"/>
          <p:cNvSpPr txBox="1">
            <a:spLocks noChangeArrowheads="1"/>
          </p:cNvSpPr>
          <p:nvPr/>
        </p:nvSpPr>
        <p:spPr bwMode="auto">
          <a:xfrm>
            <a:off x="1522413" y="5965825"/>
            <a:ext cx="229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latin typeface="Times New Roman" charset="0"/>
              </a:rPr>
              <a:t>James W. Marshall</a:t>
            </a:r>
            <a:endParaRPr lang="en-US" sz="1600" b="1">
              <a:latin typeface="Times New Roman" charset="0"/>
            </a:endParaRPr>
          </a:p>
        </p:txBody>
      </p:sp>
      <p:pic>
        <p:nvPicPr>
          <p:cNvPr id="82950" name="Picture 6" descr="slide3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2374900"/>
            <a:ext cx="1989138"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slide36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875" y="2425700"/>
            <a:ext cx="27844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25"/>
          <p:cNvSpPr>
            <a:spLocks noChangeArrowheads="1"/>
          </p:cNvSpPr>
          <p:nvPr/>
        </p:nvSpPr>
        <p:spPr bwMode="auto">
          <a:xfrm>
            <a:off x="5540375" y="6350000"/>
            <a:ext cx="3114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t>Single click speaker to hear audio clip &gt;&gt;&gt;&gt;</a:t>
            </a:r>
            <a:endParaRPr lang="en-US"/>
          </a:p>
        </p:txBody>
      </p:sp>
      <p:pic>
        <p:nvPicPr>
          <p:cNvPr id="82953" name="Slide39_WestwardHo.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370888" y="620871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84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dissolve">
                                      <p:cBhvr>
                                        <p:cTn id="12" dur="500"/>
                                        <p:tgtEl>
                                          <p:spTgt spid="82947">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82950"/>
                                        </p:tgtEl>
                                        <p:attrNameLst>
                                          <p:attrName>style.visibility</p:attrName>
                                        </p:attrNameLst>
                                      </p:cBhvr>
                                      <p:to>
                                        <p:strVal val="visible"/>
                                      </p:to>
                                    </p:set>
                                    <p:animEffect transition="in" filter="dissolve">
                                      <p:cBhvr>
                                        <p:cTn id="16" dur="500"/>
                                        <p:tgtEl>
                                          <p:spTgt spid="82950"/>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2949"/>
                                        </p:tgtEl>
                                        <p:attrNameLst>
                                          <p:attrName>style.visibility</p:attrName>
                                        </p:attrNameLst>
                                      </p:cBhvr>
                                      <p:to>
                                        <p:strVal val="visible"/>
                                      </p:to>
                                    </p:set>
                                    <p:animEffect transition="in" filter="dissolve">
                                      <p:cBhvr>
                                        <p:cTn id="20" dur="500"/>
                                        <p:tgtEl>
                                          <p:spTgt spid="82949"/>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82951"/>
                                        </p:tgtEl>
                                        <p:attrNameLst>
                                          <p:attrName>style.visibility</p:attrName>
                                        </p:attrNameLst>
                                      </p:cBhvr>
                                      <p:to>
                                        <p:strVal val="visible"/>
                                      </p:to>
                                    </p:set>
                                    <p:animEffect transition="in" filter="dissolve">
                                      <p:cBhvr>
                                        <p:cTn id="24" dur="500"/>
                                        <p:tgtEl>
                                          <p:spTgt spid="82951"/>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82948"/>
                                        </p:tgtEl>
                                        <p:attrNameLst>
                                          <p:attrName>style.visibility</p:attrName>
                                        </p:attrNameLst>
                                      </p:cBhvr>
                                      <p:to>
                                        <p:strVal val="visible"/>
                                      </p:to>
                                    </p:set>
                                    <p:animEffect transition="in" filter="dissolve">
                                      <p:cBhvr>
                                        <p:cTn id="28"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295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mediacall" presetSubtype="0" fill="hold" nodeType="clickEffect">
                                  <p:stCondLst>
                                    <p:cond delay="0"/>
                                  </p:stCondLst>
                                  <p:childTnLst>
                                    <p:cmd type="call" cmd="playFrom(0.0)">
                                      <p:cBhvr>
                                        <p:cTn id="33" dur="32471" fill="hold"/>
                                        <p:tgtEl>
                                          <p:spTgt spid="82953"/>
                                        </p:tgtEl>
                                      </p:cBhvr>
                                    </p:cmd>
                                  </p:childTnLst>
                                </p:cTn>
                              </p:par>
                            </p:childTnLst>
                          </p:cTn>
                        </p:par>
                      </p:childTnLst>
                    </p:cTn>
                  </p:par>
                </p:childTnLst>
              </p:cTn>
              <p:nextCondLst>
                <p:cond evt="onClick" delay="0">
                  <p:tgtEl>
                    <p:spTgt spid="82953"/>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82953"/>
                </p:tgtEl>
              </p:cMediaNode>
            </p:audio>
          </p:childTnLst>
        </p:cTn>
      </p:par>
    </p:tnLst>
    <p:bldLst>
      <p:bldP spid="82947" grpId="0" uiExpand="1" build="p" autoUpdateAnimBg="0"/>
      <p:bldP spid="82948" grpId="0" autoUpdateAnimBg="0"/>
      <p:bldP spid="8294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a:defRPr/>
            </a:pPr>
            <a:r>
              <a:rPr lang="en-US" smtClean="0"/>
              <a:t>John Sutter</a:t>
            </a:r>
            <a:r>
              <a:rPr lang="ja-JP" altLang="en-US" smtClean="0"/>
              <a:t>’</a:t>
            </a:r>
            <a:r>
              <a:rPr lang="en-US" smtClean="0"/>
              <a:t>s Diary </a:t>
            </a:r>
          </a:p>
        </p:txBody>
      </p:sp>
      <p:sp>
        <p:nvSpPr>
          <p:cNvPr id="84995" name="Rectangle 3"/>
          <p:cNvSpPr>
            <a:spLocks noGrp="1"/>
          </p:cNvSpPr>
          <p:nvPr>
            <p:ph type="body" idx="1"/>
          </p:nvPr>
        </p:nvSpPr>
        <p:spPr>
          <a:xfrm>
            <a:off x="457200" y="1176867"/>
            <a:ext cx="8229600" cy="4525963"/>
          </a:xfrm>
        </p:spPr>
        <p:txBody>
          <a:bodyPr/>
          <a:lstStyle/>
          <a:p>
            <a:pPr>
              <a:defRPr/>
            </a:pPr>
            <a:r>
              <a:rPr lang="en-US" dirty="0" smtClean="0"/>
              <a:t>John Sutter describes his reaction to the </a:t>
            </a:r>
            <a:br>
              <a:rPr lang="en-US" dirty="0" smtClean="0"/>
            </a:br>
            <a:r>
              <a:rPr lang="en-US" dirty="0" smtClean="0"/>
              <a:t>gold discovery</a:t>
            </a:r>
          </a:p>
        </p:txBody>
      </p:sp>
      <p:pic>
        <p:nvPicPr>
          <p:cNvPr id="84996" name="Picture 4" descr="Slide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63" y="2339975"/>
            <a:ext cx="68818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698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4996"/>
                                        </p:tgtEl>
                                        <p:attrNameLst>
                                          <p:attrName>style.visibility</p:attrName>
                                        </p:attrNameLst>
                                      </p:cBhvr>
                                      <p:to>
                                        <p:strVal val="visible"/>
                                      </p:to>
                                    </p:set>
                                    <p:animEffect transition="in" filter="dissolve">
                                      <p:cBhvr>
                                        <p:cTn id="11"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pPr>
              <a:defRPr/>
            </a:pPr>
            <a:r>
              <a:rPr lang="en-US" smtClean="0"/>
              <a:t>Their Little Secret</a:t>
            </a:r>
          </a:p>
        </p:txBody>
      </p:sp>
      <p:sp>
        <p:nvSpPr>
          <p:cNvPr id="87043" name="Rectangle 3"/>
          <p:cNvSpPr>
            <a:spLocks noGrp="1"/>
          </p:cNvSpPr>
          <p:nvPr>
            <p:ph type="body" idx="1"/>
          </p:nvPr>
        </p:nvSpPr>
        <p:spPr>
          <a:xfrm>
            <a:off x="457200" y="1389063"/>
            <a:ext cx="4213225" cy="4864100"/>
          </a:xfrm>
        </p:spPr>
        <p:txBody>
          <a:bodyPr/>
          <a:lstStyle/>
          <a:p>
            <a:pPr>
              <a:defRPr/>
            </a:pPr>
            <a:r>
              <a:rPr lang="en-US" smtClean="0"/>
              <a:t>Keep the gold a secret</a:t>
            </a:r>
          </a:p>
          <a:p>
            <a:pPr>
              <a:defRPr/>
            </a:pPr>
            <a:r>
              <a:rPr lang="en-US" smtClean="0"/>
              <a:t>Fear of chaos</a:t>
            </a:r>
          </a:p>
          <a:p>
            <a:pPr>
              <a:defRPr/>
            </a:pPr>
            <a:r>
              <a:rPr lang="en-US" smtClean="0"/>
              <a:t>Thousands of people would flock to </a:t>
            </a:r>
            <a:br>
              <a:rPr lang="en-US" smtClean="0"/>
            </a:br>
            <a:r>
              <a:rPr lang="en-US" smtClean="0"/>
              <a:t>San Francisco</a:t>
            </a:r>
          </a:p>
        </p:txBody>
      </p:sp>
      <p:pic>
        <p:nvPicPr>
          <p:cNvPr id="87044" name="Picture 4" descr="slide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3" y="1376363"/>
            <a:ext cx="367030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673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dissolve">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dissolve">
                                      <p:cBhvr>
                                        <p:cTn id="17" dur="500"/>
                                        <p:tgtEl>
                                          <p:spTgt spid="87043">
                                            <p:txEl>
                                              <p:pRg st="2" end="2"/>
                                            </p:txEl>
                                          </p:spTgt>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87044"/>
                                        </p:tgtEl>
                                        <p:attrNameLst>
                                          <p:attrName>style.visibility</p:attrName>
                                        </p:attrNameLst>
                                      </p:cBhvr>
                                      <p:to>
                                        <p:strVal val="visible"/>
                                      </p:to>
                                    </p:set>
                                    <p:animEffect transition="in" filter="dissolve">
                                      <p:cBhvr>
                                        <p:cTn id="21"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pPr>
              <a:defRPr/>
            </a:pPr>
            <a:r>
              <a:rPr lang="en-US" smtClean="0"/>
              <a:t>Someone Let It Slip…</a:t>
            </a:r>
          </a:p>
        </p:txBody>
      </p:sp>
      <p:sp>
        <p:nvSpPr>
          <p:cNvPr id="89091" name="Rectangle 3"/>
          <p:cNvSpPr>
            <a:spLocks noGrp="1"/>
          </p:cNvSpPr>
          <p:nvPr>
            <p:ph type="body" idx="1"/>
          </p:nvPr>
        </p:nvSpPr>
        <p:spPr>
          <a:xfrm>
            <a:off x="457200" y="1261533"/>
            <a:ext cx="8229600" cy="4525963"/>
          </a:xfrm>
        </p:spPr>
        <p:txBody>
          <a:bodyPr/>
          <a:lstStyle/>
          <a:p>
            <a:pPr>
              <a:defRPr/>
            </a:pPr>
            <a:r>
              <a:rPr lang="en-US" dirty="0" smtClean="0"/>
              <a:t>Sam Brannan takes advantage</a:t>
            </a:r>
          </a:p>
          <a:p>
            <a:pPr>
              <a:defRPr/>
            </a:pPr>
            <a:r>
              <a:rPr lang="en-US" dirty="0" smtClean="0"/>
              <a:t>First gold rush millionaire</a:t>
            </a:r>
          </a:p>
        </p:txBody>
      </p:sp>
      <p:pic>
        <p:nvPicPr>
          <p:cNvPr id="89092" name="Picture 4" descr="slide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2373313"/>
            <a:ext cx="45751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13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89092"/>
                                        </p:tgtEl>
                                        <p:attrNameLst>
                                          <p:attrName>style.visibility</p:attrName>
                                        </p:attrNameLst>
                                      </p:cBhvr>
                                      <p:to>
                                        <p:strVal val="visible"/>
                                      </p:to>
                                    </p:set>
                                    <p:animEffect transition="in" filter="dissolve">
                                      <p:cBhvr>
                                        <p:cTn id="16"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pPr>
              <a:defRPr/>
            </a:pPr>
            <a:r>
              <a:rPr lang="en-US" smtClean="0"/>
              <a:t>The Big Rush!</a:t>
            </a:r>
          </a:p>
        </p:txBody>
      </p:sp>
      <p:sp>
        <p:nvSpPr>
          <p:cNvPr id="91139" name="Rectangle 3"/>
          <p:cNvSpPr>
            <a:spLocks noGrp="1"/>
          </p:cNvSpPr>
          <p:nvPr>
            <p:ph type="body" idx="1"/>
          </p:nvPr>
        </p:nvSpPr>
        <p:spPr/>
        <p:txBody>
          <a:bodyPr/>
          <a:lstStyle/>
          <a:p>
            <a:pPr>
              <a:defRPr/>
            </a:pPr>
            <a:r>
              <a:rPr lang="en-US" smtClean="0"/>
              <a:t>In 1849, world rushes to California</a:t>
            </a:r>
          </a:p>
          <a:p>
            <a:pPr>
              <a:defRPr/>
            </a:pPr>
            <a:r>
              <a:rPr lang="en-US" smtClean="0"/>
              <a:t>80,000 – 300,000 individuals</a:t>
            </a:r>
          </a:p>
        </p:txBody>
      </p:sp>
      <p:pic>
        <p:nvPicPr>
          <p:cNvPr id="91140" name="Picture 4" descr="slide40"/>
          <p:cNvPicPr>
            <a:picLocks noChangeAspect="1" noChangeArrowheads="1"/>
          </p:cNvPicPr>
          <p:nvPr/>
        </p:nvPicPr>
        <p:blipFill>
          <a:blip r:embed="rId3">
            <a:extLst>
              <a:ext uri="{28A0092B-C50C-407E-A947-70E740481C1C}">
                <a14:useLocalDpi xmlns:a14="http://schemas.microsoft.com/office/drawing/2010/main" val="0"/>
              </a:ext>
            </a:extLst>
          </a:blip>
          <a:srcRect l="1257" t="1056" b="687"/>
          <a:stretch>
            <a:fillRect/>
          </a:stretch>
        </p:blipFill>
        <p:spPr bwMode="auto">
          <a:xfrm>
            <a:off x="534988" y="2876021"/>
            <a:ext cx="822642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85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ssolve">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dissolve">
                                      <p:cBhvr>
                                        <p:cTn id="12" dur="500"/>
                                        <p:tgtEl>
                                          <p:spTgt spid="91139">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1140"/>
                                        </p:tgtEl>
                                        <p:attrNameLst>
                                          <p:attrName>style.visibility</p:attrName>
                                        </p:attrNameLst>
                                      </p:cBhvr>
                                      <p:to>
                                        <p:strVal val="visible"/>
                                      </p:to>
                                    </p:set>
                                    <p:animEffect transition="in" filter="dissolve">
                                      <p:cBhvr>
                                        <p:cTn id="16"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pPr>
              <a:defRPr/>
            </a:pPr>
            <a:r>
              <a:rPr lang="en-US" smtClean="0"/>
              <a:t>Forty-Niners</a:t>
            </a:r>
          </a:p>
        </p:txBody>
      </p:sp>
      <p:sp>
        <p:nvSpPr>
          <p:cNvPr id="93187" name="Rectangle 3"/>
          <p:cNvSpPr>
            <a:spLocks noGrp="1"/>
          </p:cNvSpPr>
          <p:nvPr>
            <p:ph type="body" idx="1"/>
          </p:nvPr>
        </p:nvSpPr>
        <p:spPr>
          <a:xfrm>
            <a:off x="457200" y="1261533"/>
            <a:ext cx="8229600" cy="4525963"/>
          </a:xfrm>
        </p:spPr>
        <p:txBody>
          <a:bodyPr/>
          <a:lstStyle/>
          <a:p>
            <a:pPr>
              <a:defRPr/>
            </a:pPr>
            <a:r>
              <a:rPr lang="en-US" dirty="0" smtClean="0"/>
              <a:t>Gold seekers known as </a:t>
            </a:r>
            <a:r>
              <a:rPr lang="ja-JP" altLang="en-US" dirty="0" smtClean="0"/>
              <a:t>“</a:t>
            </a:r>
            <a:r>
              <a:rPr lang="en-US" dirty="0" smtClean="0"/>
              <a:t>forty-niners</a:t>
            </a:r>
            <a:r>
              <a:rPr lang="ja-JP" altLang="en-US" dirty="0" smtClean="0"/>
              <a:t>”</a:t>
            </a:r>
            <a:endParaRPr lang="en-US" dirty="0" smtClean="0"/>
          </a:p>
          <a:p>
            <a:pPr>
              <a:defRPr/>
            </a:pPr>
            <a:r>
              <a:rPr lang="en-US" dirty="0" smtClean="0"/>
              <a:t>Migrated to California from all over the world</a:t>
            </a:r>
          </a:p>
          <a:p>
            <a:pPr>
              <a:defRPr/>
            </a:pPr>
            <a:r>
              <a:rPr lang="en-US" dirty="0" smtClean="0"/>
              <a:t>Found gold worth billions </a:t>
            </a:r>
          </a:p>
        </p:txBody>
      </p:sp>
      <p:pic>
        <p:nvPicPr>
          <p:cNvPr id="93188" name="Picture 4" descr="slide4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3106491"/>
            <a:ext cx="480377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slide4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3008">
            <a:off x="5653088" y="2913063"/>
            <a:ext cx="2752725"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095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dissolve">
                                      <p:cBhvr>
                                        <p:cTn id="12" dur="5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dissolve">
                                      <p:cBhvr>
                                        <p:cTn id="17" dur="500"/>
                                        <p:tgtEl>
                                          <p:spTgt spid="93187">
                                            <p:txEl>
                                              <p:pRg st="2" end="2"/>
                                            </p:txEl>
                                          </p:spTgt>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93188"/>
                                        </p:tgtEl>
                                        <p:attrNameLst>
                                          <p:attrName>style.visibility</p:attrName>
                                        </p:attrNameLst>
                                      </p:cBhvr>
                                      <p:to>
                                        <p:strVal val="visible"/>
                                      </p:to>
                                    </p:set>
                                    <p:animEffect transition="in" filter="dissolve">
                                      <p:cBhvr>
                                        <p:cTn id="21" dur="500"/>
                                        <p:tgtEl>
                                          <p:spTgt spid="93188"/>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93189"/>
                                        </p:tgtEl>
                                        <p:attrNameLst>
                                          <p:attrName>style.visibility</p:attrName>
                                        </p:attrNameLst>
                                      </p:cBhvr>
                                      <p:to>
                                        <p:strVal val="visible"/>
                                      </p:to>
                                    </p:set>
                                    <p:animEffect transition="in" filter="dissolve">
                                      <p:cBhvr>
                                        <p:cTn id="25"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pPr>
              <a:defRPr/>
            </a:pPr>
            <a:r>
              <a:rPr lang="en-US" dirty="0" smtClean="0"/>
              <a:t>Results of the Gold Rush</a:t>
            </a:r>
            <a:endParaRPr lang="en-US" dirty="0" smtClean="0"/>
          </a:p>
        </p:txBody>
      </p:sp>
      <p:sp>
        <p:nvSpPr>
          <p:cNvPr id="93187" name="Rectangle 3"/>
          <p:cNvSpPr>
            <a:spLocks noGrp="1"/>
          </p:cNvSpPr>
          <p:nvPr>
            <p:ph type="body" idx="1"/>
          </p:nvPr>
        </p:nvSpPr>
        <p:spPr>
          <a:xfrm>
            <a:off x="457200" y="1261533"/>
            <a:ext cx="8229600" cy="4525963"/>
          </a:xfrm>
        </p:spPr>
        <p:txBody>
          <a:bodyPr/>
          <a:lstStyle/>
          <a:p>
            <a:pPr>
              <a:defRPr/>
            </a:pPr>
            <a:r>
              <a:rPr lang="en-US" dirty="0" smtClean="0"/>
              <a:t>Increase in populations leads to need for more effective government. </a:t>
            </a:r>
            <a:endParaRPr lang="en-US" dirty="0" smtClean="0"/>
          </a:p>
          <a:p>
            <a:pPr>
              <a:defRPr/>
            </a:pPr>
            <a:r>
              <a:rPr lang="en-US" dirty="0" smtClean="0"/>
              <a:t>Californians wrote a constitution.</a:t>
            </a:r>
          </a:p>
          <a:p>
            <a:pPr>
              <a:defRPr/>
            </a:pPr>
            <a:endParaRPr lang="en-US" dirty="0" smtClean="0"/>
          </a:p>
        </p:txBody>
      </p:sp>
    </p:spTree>
    <p:extLst>
      <p:ext uri="{BB962C8B-B14F-4D97-AF65-F5344CB8AC3E}">
        <p14:creationId xmlns:p14="http://schemas.microsoft.com/office/powerpoint/2010/main" val="440367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dissolve">
                                      <p:cBhvr>
                                        <p:cTn id="12" dur="500"/>
                                        <p:tgtEl>
                                          <p:spTgt spid="93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4630</TotalTime>
  <Words>980</Words>
  <Application>Microsoft Macintosh PowerPoint</Application>
  <PresentationFormat>On-screen Show (4:3)</PresentationFormat>
  <Paragraphs>69</Paragraphs>
  <Slides>12</Slides>
  <Notes>10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Section 4: California and Utah</vt:lpstr>
      <vt:lpstr>Essential Question</vt:lpstr>
      <vt:lpstr>Sutter’s Sawmill</vt:lpstr>
      <vt:lpstr>John Sutter’s Diary </vt:lpstr>
      <vt:lpstr>Their Little Secret</vt:lpstr>
      <vt:lpstr>Someone Let It Slip…</vt:lpstr>
      <vt:lpstr>The Big Rush!</vt:lpstr>
      <vt:lpstr>Forty-Niners</vt:lpstr>
      <vt:lpstr>Results of the Gold Rush</vt:lpstr>
      <vt:lpstr>Utah and the Mormons</vt:lpstr>
      <vt:lpstr>Utah and the Mormons</vt:lpstr>
      <vt:lpstr>Essential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John  School </dc:creator>
  <cp:lastModifiedBy>St. John  School </cp:lastModifiedBy>
  <cp:revision>35</cp:revision>
  <dcterms:created xsi:type="dcterms:W3CDTF">2015-03-21T18:11:58Z</dcterms:created>
  <dcterms:modified xsi:type="dcterms:W3CDTF">2020-05-02T16:37:08Z</dcterms:modified>
</cp:coreProperties>
</file>